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4"/>
  </p:notesMasterIdLst>
  <p:handoutMasterIdLst>
    <p:handoutMasterId r:id="rId15"/>
  </p:handoutMasterIdLst>
  <p:sldIdLst>
    <p:sldId id="256" r:id="rId5"/>
    <p:sldId id="269" r:id="rId6"/>
    <p:sldId id="270" r:id="rId7"/>
    <p:sldId id="271" r:id="rId8"/>
    <p:sldId id="260" r:id="rId9"/>
    <p:sldId id="272" r:id="rId10"/>
    <p:sldId id="273" r:id="rId11"/>
    <p:sldId id="27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596A04-AE0B-4CDC-8221-36E233A0180F}">
          <p14:sldIdLst>
            <p14:sldId id="256"/>
          </p14:sldIdLst>
        </p14:section>
        <p14:section name="Overview" id="{9ACD448D-D38F-49DB-869F-F0028C9C927E}">
          <p14:sldIdLst>
            <p14:sldId id="269"/>
          </p14:sldIdLst>
        </p14:section>
        <p14:section name="Introduction" id="{0BF9E68A-DBF5-4DBE-A513-AE6862B3AF80}">
          <p14:sldIdLst>
            <p14:sldId id="270"/>
            <p14:sldId id="271"/>
          </p14:sldIdLst>
        </p14:section>
        <p14:section name="Objectives" id="{80C6105B-8BC0-4C31-9565-133704EF854B}">
          <p14:sldIdLst>
            <p14:sldId id="260"/>
          </p14:sldIdLst>
        </p14:section>
        <p14:section name="Methodology" id="{5EB34732-0B8E-4BE7-B881-269F102C60EB}">
          <p14:sldIdLst>
            <p14:sldId id="272"/>
          </p14:sldIdLst>
        </p14:section>
        <p14:section name="Results" id="{10A78746-3DD2-472D-A72A-6674C973CC70}">
          <p14:sldIdLst>
            <p14:sldId id="273"/>
          </p14:sldIdLst>
        </p14:section>
        <p14:section name="Conclusion and Future Works" id="{6182C6D7-872D-4E15-B062-C22B648CF702}">
          <p14:sldIdLst>
            <p14:sldId id="275"/>
          </p14:sldIdLst>
        </p14:section>
        <p14:section name="Closing remarks" id="{F8F80E0A-99B8-4562-8191-ACBB52CDA8DC}">
          <p14:sldIdLst>
            <p14:sldId id="2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73" d="100"/>
          <a:sy n="73" d="100"/>
        </p:scale>
        <p:origin x="618" y="7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svg"/><Relationship Id="rId1" Type="http://schemas.openxmlformats.org/officeDocument/2006/relationships/image" Target="../media/image9.png"/><Relationship Id="rId6" Type="http://schemas.openxmlformats.org/officeDocument/2006/relationships/image" Target="../media/image13.svg"/><Relationship Id="rId5" Type="http://schemas.openxmlformats.org/officeDocument/2006/relationships/image" Target="../media/image11.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smtClean="0"/>
            <a:t>Introduction</a:t>
          </a:r>
          <a:endParaRPr lang="en-US" dirty="0"/>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smtClean="0"/>
            <a:t>Objectives</a:t>
          </a:r>
          <a:endParaRPr lang="en-US" dirty="0"/>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smtClean="0"/>
            <a:t>Methodology</a:t>
          </a:r>
          <a:endParaRPr lang="en-US" dirty="0"/>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D7A3A2DA-6AE4-454D-8CA4-266A57E9298F}">
      <dgm:prSet phldrT="[Text]"/>
      <dgm:spPr/>
      <dgm:t>
        <a:bodyPr/>
        <a:lstStyle/>
        <a:p>
          <a:pPr>
            <a:lnSpc>
              <a:spcPct val="100000"/>
            </a:lnSpc>
          </a:pPr>
          <a:r>
            <a:rPr lang="en-US" dirty="0" smtClean="0"/>
            <a:t>Results</a:t>
          </a:r>
          <a:endParaRPr lang="en-US" dirty="0"/>
        </a:p>
      </dgm:t>
    </dgm:pt>
    <dgm:pt modelId="{73E7E6F4-389F-410D-BEDE-CE3F15296093}" type="parTrans" cxnId="{46682E9A-1892-44FC-A605-079654FACD02}">
      <dgm:prSet/>
      <dgm:spPr/>
      <dgm:t>
        <a:bodyPr/>
        <a:lstStyle/>
        <a:p>
          <a:endParaRPr lang="en-ZW"/>
        </a:p>
      </dgm:t>
    </dgm:pt>
    <dgm:pt modelId="{AA480EDC-65FF-4BBC-A5D2-82723E3EB28D}" type="sibTrans" cxnId="{46682E9A-1892-44FC-A605-079654FACD02}">
      <dgm:prSet/>
      <dgm:spPr/>
      <dgm:t>
        <a:bodyPr/>
        <a:lstStyle/>
        <a:p>
          <a:endParaRPr lang="en-ZW"/>
        </a:p>
      </dgm:t>
    </dgm:pt>
    <dgm:pt modelId="{F4385F41-8E11-45A1-BF2E-A9ADDE9BAF53}">
      <dgm:prSet phldrT="[Text]"/>
      <dgm:spPr/>
      <dgm:t>
        <a:bodyPr/>
        <a:lstStyle/>
        <a:p>
          <a:pPr>
            <a:lnSpc>
              <a:spcPct val="100000"/>
            </a:lnSpc>
          </a:pPr>
          <a:r>
            <a:rPr lang="en-US" dirty="0" smtClean="0"/>
            <a:t>Conclusion &amp; Future Works</a:t>
          </a:r>
          <a:endParaRPr lang="en-US" dirty="0"/>
        </a:p>
      </dgm:t>
    </dgm:pt>
    <dgm:pt modelId="{039BC0F1-BCEC-4AE5-97C7-E780E5979DC7}" type="parTrans" cxnId="{71DE8075-1674-4F59-8205-635D178535A8}">
      <dgm:prSet/>
      <dgm:spPr/>
      <dgm:t>
        <a:bodyPr/>
        <a:lstStyle/>
        <a:p>
          <a:endParaRPr lang="en-ZW"/>
        </a:p>
      </dgm:t>
    </dgm:pt>
    <dgm:pt modelId="{32C1E214-02AC-46C8-8363-0D44895184C6}" type="sibTrans" cxnId="{71DE8075-1674-4F59-8205-635D178535A8}">
      <dgm:prSet/>
      <dgm:spPr/>
      <dgm:t>
        <a:bodyPr/>
        <a:lstStyle/>
        <a:p>
          <a:endParaRPr lang="en-ZW"/>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5"/>
      <dgm:spPr/>
    </dgm:pt>
    <dgm:pt modelId="{55596134-9829-4D70-890A-C69BBF81D77E}" type="pres">
      <dgm:prSet presAssocID="{6FA86730-1CE5-4EBE-A9BA-FC19829C94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5">
        <dgm:presLayoutVars>
          <dgm:chMax val="0"/>
          <dgm:chPref val="0"/>
        </dgm:presLayoutVars>
      </dgm:prSet>
      <dgm:spPr/>
      <dgm:t>
        <a:bodyPr/>
        <a:lstStyle/>
        <a:p>
          <a:endParaRPr lang="en-ZW"/>
        </a:p>
      </dgm:t>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5"/>
      <dgm:spPr/>
    </dgm:pt>
    <dgm:pt modelId="{FCE68459-8AC8-4D4B-8B2A-B85347F651AB}" type="pres">
      <dgm:prSet presAssocID="{6ABE9384-859D-4C4C-B983-2B1E39A8B34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5">
        <dgm:presLayoutVars>
          <dgm:chMax val="0"/>
          <dgm:chPref val="0"/>
        </dgm:presLayoutVars>
      </dgm:prSet>
      <dgm:spPr/>
      <dgm:t>
        <a:bodyPr/>
        <a:lstStyle/>
        <a:p>
          <a:endParaRPr lang="en-ZW"/>
        </a:p>
      </dgm:t>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5"/>
      <dgm:spPr/>
    </dgm:pt>
    <dgm:pt modelId="{A64BFE9C-AA80-43CE-8FF6-8D33BAD07C57}" type="pres">
      <dgm:prSet presAssocID="{F7214975-5AC4-4CF8-9015-322498751A8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5">
        <dgm:presLayoutVars>
          <dgm:chMax val="0"/>
          <dgm:chPref val="0"/>
        </dgm:presLayoutVars>
      </dgm:prSet>
      <dgm:spPr/>
      <dgm:t>
        <a:bodyPr/>
        <a:lstStyle/>
        <a:p>
          <a:endParaRPr lang="en-ZW"/>
        </a:p>
      </dgm:t>
    </dgm:pt>
    <dgm:pt modelId="{34314F8D-BBA0-4E00-95B8-395979C531BA}" type="pres">
      <dgm:prSet presAssocID="{CE7BE2A3-5633-4666-BB75-6164E26282D5}" presName="sibTrans" presStyleCnt="0"/>
      <dgm:spPr/>
    </dgm:pt>
    <dgm:pt modelId="{23AAEFF1-82F5-43BA-A2F4-873A6A60FE2F}" type="pres">
      <dgm:prSet presAssocID="{D7A3A2DA-6AE4-454D-8CA4-266A57E9298F}" presName="compNode" presStyleCnt="0"/>
      <dgm:spPr/>
    </dgm:pt>
    <dgm:pt modelId="{DF2E4EFD-B9E2-4C9C-B59E-FD910ADF9EF4}" type="pres">
      <dgm:prSet presAssocID="{D7A3A2DA-6AE4-454D-8CA4-266A57E9298F}" presName="bgRect" presStyleLbl="bgShp" presStyleIdx="3" presStyleCnt="5"/>
      <dgm:spPr/>
    </dgm:pt>
    <dgm:pt modelId="{0B36A208-95E0-4542-9DBD-69AF0F5DFF56}" type="pres">
      <dgm:prSet presAssocID="{D7A3A2DA-6AE4-454D-8CA4-266A57E9298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34C1FFB8-3A4F-4BFB-9A80-E7C1328DC6A9}" type="pres">
      <dgm:prSet presAssocID="{D7A3A2DA-6AE4-454D-8CA4-266A57E9298F}" presName="spaceRect" presStyleCnt="0"/>
      <dgm:spPr/>
    </dgm:pt>
    <dgm:pt modelId="{68CCCA80-7681-498F-B01F-81EAC37508DB}" type="pres">
      <dgm:prSet presAssocID="{D7A3A2DA-6AE4-454D-8CA4-266A57E9298F}" presName="parTx" presStyleLbl="revTx" presStyleIdx="3" presStyleCnt="5">
        <dgm:presLayoutVars>
          <dgm:chMax val="0"/>
          <dgm:chPref val="0"/>
        </dgm:presLayoutVars>
      </dgm:prSet>
      <dgm:spPr/>
      <dgm:t>
        <a:bodyPr/>
        <a:lstStyle/>
        <a:p>
          <a:endParaRPr lang="en-ZW"/>
        </a:p>
      </dgm:t>
    </dgm:pt>
    <dgm:pt modelId="{C879A352-59C5-4BCC-A925-A8BDA0CD2B9E}" type="pres">
      <dgm:prSet presAssocID="{AA480EDC-65FF-4BBC-A5D2-82723E3EB28D}" presName="sibTrans" presStyleCnt="0"/>
      <dgm:spPr/>
    </dgm:pt>
    <dgm:pt modelId="{74270F54-A315-454F-80AB-1DC3D6B456C8}" type="pres">
      <dgm:prSet presAssocID="{F4385F41-8E11-45A1-BF2E-A9ADDE9BAF53}" presName="compNode" presStyleCnt="0"/>
      <dgm:spPr/>
    </dgm:pt>
    <dgm:pt modelId="{85F80DF6-BD13-4195-A9FC-A0FCC1560490}" type="pres">
      <dgm:prSet presAssocID="{F4385F41-8E11-45A1-BF2E-A9ADDE9BAF53}" presName="bgRect" presStyleLbl="bgShp" presStyleIdx="4" presStyleCnt="5"/>
      <dgm:spPr/>
    </dgm:pt>
    <dgm:pt modelId="{F09FA849-5916-413C-9414-1D6052CD2419}" type="pres">
      <dgm:prSet presAssocID="{F4385F41-8E11-45A1-BF2E-A9ADDE9BAF53}" presName="icon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 modelId="{4D89288F-2B85-4E21-BB93-79B0CE888B49}" type="pres">
      <dgm:prSet presAssocID="{F4385F41-8E11-45A1-BF2E-A9ADDE9BAF53}" presName="spaceRect" presStyleCnt="0"/>
      <dgm:spPr/>
    </dgm:pt>
    <dgm:pt modelId="{39B6BD92-3398-4587-9366-9AA830C768B7}" type="pres">
      <dgm:prSet presAssocID="{F4385F41-8E11-45A1-BF2E-A9ADDE9BAF53}" presName="parTx" presStyleLbl="revTx" presStyleIdx="4" presStyleCnt="5">
        <dgm:presLayoutVars>
          <dgm:chMax val="0"/>
          <dgm:chPref val="0"/>
        </dgm:presLayoutVars>
      </dgm:prSet>
      <dgm:spPr/>
      <dgm:t>
        <a:bodyPr/>
        <a:lstStyle/>
        <a:p>
          <a:endParaRPr lang="en-ZW"/>
        </a:p>
      </dgm:t>
    </dgm:pt>
  </dgm:ptLst>
  <dgm:cxnLst>
    <dgm:cxn modelId="{46682E9A-1892-44FC-A605-079654FACD02}" srcId="{53001724-5C5A-402A-B907-ECA89FAFA97F}" destId="{D7A3A2DA-6AE4-454D-8CA4-266A57E9298F}" srcOrd="3" destOrd="0" parTransId="{73E7E6F4-389F-410D-BEDE-CE3F15296093}" sibTransId="{AA480EDC-65FF-4BBC-A5D2-82723E3EB28D}"/>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1C605B4C-E51E-44B8-8933-D52963ED863D}" type="presOf" srcId="{6ABE9384-859D-4C4C-B983-2B1E39A8B348}" destId="{0F75F18A-3C22-462D-9DAB-5E8D88D9A51B}" srcOrd="0" destOrd="0" presId="urn:microsoft.com/office/officeart/2018/2/layout/IconVerticalSolidList"/>
    <dgm:cxn modelId="{419618C4-16F8-4052-ADB0-EC4D4258F941}" type="presOf" srcId="{F4385F41-8E11-45A1-BF2E-A9ADDE9BAF53}" destId="{39B6BD92-3398-4587-9366-9AA830C768B7}" srcOrd="0" destOrd="0" presId="urn:microsoft.com/office/officeart/2018/2/layout/IconVerticalSolidList"/>
    <dgm:cxn modelId="{E42F3627-E378-4611-9E44-8C53F460E990}" type="presOf" srcId="{6FA86730-1CE5-4EBE-A9BA-FC19829C945A}" destId="{317AA252-427D-40A4-8C7D-92392117FEF6}" srcOrd="0" destOrd="0" presId="urn:microsoft.com/office/officeart/2018/2/layout/IconVerticalSolidList"/>
    <dgm:cxn modelId="{B7CE7116-0D68-4E90-AA49-C97B6B372915}" srcId="{53001724-5C5A-402A-B907-ECA89FAFA97F}" destId="{F7214975-5AC4-4CF8-9015-322498751A8A}" srcOrd="2" destOrd="0" parTransId="{51AC1870-5B81-422A-9A2E-E1F58EF50843}" sibTransId="{CE7BE2A3-5633-4666-BB75-6164E26282D5}"/>
    <dgm:cxn modelId="{71DE8075-1674-4F59-8205-635D178535A8}" srcId="{53001724-5C5A-402A-B907-ECA89FAFA97F}" destId="{F4385F41-8E11-45A1-BF2E-A9ADDE9BAF53}" srcOrd="4" destOrd="0" parTransId="{039BC0F1-BCEC-4AE5-97C7-E780E5979DC7}" sibTransId="{32C1E214-02AC-46C8-8363-0D44895184C6}"/>
    <dgm:cxn modelId="{929B611D-ADB7-45E4-812D-4E288BD2D31C}" srcId="{53001724-5C5A-402A-B907-ECA89FAFA97F}" destId="{6ABE9384-859D-4C4C-B983-2B1E39A8B348}" srcOrd="1" destOrd="0" parTransId="{4C63E530-1425-407B-8508-FAC57680DEF0}" sibTransId="{012549DD-A1CA-4571-A981-CFD78093EB20}"/>
    <dgm:cxn modelId="{D0D95555-C348-4CF7-8A46-F7A2BF92D08A}" type="presOf" srcId="{53001724-5C5A-402A-B907-ECA89FAFA97F}" destId="{44164630-2F05-47D6-AD96-D9713C7C94EA}" srcOrd="0" destOrd="0" presId="urn:microsoft.com/office/officeart/2018/2/layout/IconVerticalSolidList"/>
    <dgm:cxn modelId="{7B107724-931C-45C2-95E4-37A82F1A9F66}" type="presOf" srcId="{D7A3A2DA-6AE4-454D-8CA4-266A57E9298F}" destId="{68CCCA80-7681-498F-B01F-81EAC37508DB}" srcOrd="0" destOrd="0" presId="urn:microsoft.com/office/officeart/2018/2/layout/IconVerticalSolidList"/>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 modelId="{3B0D06BB-571D-46D1-998B-154F1019AAEC}" type="presParOf" srcId="{44164630-2F05-47D6-AD96-D9713C7C94EA}" destId="{34314F8D-BBA0-4E00-95B8-395979C531BA}" srcOrd="5" destOrd="0" presId="urn:microsoft.com/office/officeart/2018/2/layout/IconVerticalSolidList"/>
    <dgm:cxn modelId="{F2572E03-75AF-47C0-AD55-3808C3F88428}" type="presParOf" srcId="{44164630-2F05-47D6-AD96-D9713C7C94EA}" destId="{23AAEFF1-82F5-43BA-A2F4-873A6A60FE2F}" srcOrd="6" destOrd="0" presId="urn:microsoft.com/office/officeart/2018/2/layout/IconVerticalSolidList"/>
    <dgm:cxn modelId="{E4EA9401-F97B-4F4F-95BB-5425B0CB29BB}" type="presParOf" srcId="{23AAEFF1-82F5-43BA-A2F4-873A6A60FE2F}" destId="{DF2E4EFD-B9E2-4C9C-B59E-FD910ADF9EF4}" srcOrd="0" destOrd="0" presId="urn:microsoft.com/office/officeart/2018/2/layout/IconVerticalSolidList"/>
    <dgm:cxn modelId="{7D8165F8-6E01-4953-B26C-0365700CE629}" type="presParOf" srcId="{23AAEFF1-82F5-43BA-A2F4-873A6A60FE2F}" destId="{0B36A208-95E0-4542-9DBD-69AF0F5DFF56}" srcOrd="1" destOrd="0" presId="urn:microsoft.com/office/officeart/2018/2/layout/IconVerticalSolidList"/>
    <dgm:cxn modelId="{E85B44D5-CC64-4EEF-8FCD-8F0782FC2D4E}" type="presParOf" srcId="{23AAEFF1-82F5-43BA-A2F4-873A6A60FE2F}" destId="{34C1FFB8-3A4F-4BFB-9A80-E7C1328DC6A9}" srcOrd="2" destOrd="0" presId="urn:microsoft.com/office/officeart/2018/2/layout/IconVerticalSolidList"/>
    <dgm:cxn modelId="{BAA7D6DF-82DF-46BB-A3BE-02FEBB6F6693}" type="presParOf" srcId="{23AAEFF1-82F5-43BA-A2F4-873A6A60FE2F}" destId="{68CCCA80-7681-498F-B01F-81EAC37508DB}" srcOrd="3" destOrd="0" presId="urn:microsoft.com/office/officeart/2018/2/layout/IconVerticalSolidList"/>
    <dgm:cxn modelId="{0AAF1234-AA2B-4673-8540-63A417E15036}" type="presParOf" srcId="{44164630-2F05-47D6-AD96-D9713C7C94EA}" destId="{C879A352-59C5-4BCC-A925-A8BDA0CD2B9E}" srcOrd="7" destOrd="0" presId="urn:microsoft.com/office/officeart/2018/2/layout/IconVerticalSolidList"/>
    <dgm:cxn modelId="{AA3E02A1-36E1-4441-A894-C98CE4584381}" type="presParOf" srcId="{44164630-2F05-47D6-AD96-D9713C7C94EA}" destId="{74270F54-A315-454F-80AB-1DC3D6B456C8}" srcOrd="8" destOrd="0" presId="urn:microsoft.com/office/officeart/2018/2/layout/IconVerticalSolidList"/>
    <dgm:cxn modelId="{9258AAD4-4F50-4916-AC07-419D10EC3783}" type="presParOf" srcId="{74270F54-A315-454F-80AB-1DC3D6B456C8}" destId="{85F80DF6-BD13-4195-A9FC-A0FCC1560490}" srcOrd="0" destOrd="0" presId="urn:microsoft.com/office/officeart/2018/2/layout/IconVerticalSolidList"/>
    <dgm:cxn modelId="{913FCA5D-14F7-4E87-9E21-39C40AF7F0DC}" type="presParOf" srcId="{74270F54-A315-454F-80AB-1DC3D6B456C8}" destId="{F09FA849-5916-413C-9414-1D6052CD2419}" srcOrd="1" destOrd="0" presId="urn:microsoft.com/office/officeart/2018/2/layout/IconVerticalSolidList"/>
    <dgm:cxn modelId="{E602EF35-9423-4E17-9CF8-AC64064B271B}" type="presParOf" srcId="{74270F54-A315-454F-80AB-1DC3D6B456C8}" destId="{4D89288F-2B85-4E21-BB93-79B0CE888B49}" srcOrd="2" destOrd="0" presId="urn:microsoft.com/office/officeart/2018/2/layout/IconVerticalSolidList"/>
    <dgm:cxn modelId="{2FFFB343-D459-4064-901E-CB05236CC296}" type="presParOf" srcId="{74270F54-A315-454F-80AB-1DC3D6B456C8}" destId="{39B6BD92-3398-4587-9366-9AA830C768B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6/22/2022</a:t>
            </a:fld>
            <a:endParaRPr lang="en-US" dirty="0"/>
          </a:p>
        </p:txBody>
      </p:sp>
      <p:sp>
        <p:nvSpPr>
          <p:cNvPr id="4" name="Footer Placeholder 3">
            <a:extLst>
              <a:ext uri="{FF2B5EF4-FFF2-40B4-BE49-F238E27FC236}">
                <a16:creationId xmlns=""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6/22/2022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6/22/2022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6/22/2022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6/22/2022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6/22/2022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hyperlink" Target="mailto:mr.tapiwazengeya@gmail.com" TargetMode="Externa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extLst/>
          </a:blip>
          <a:srcRect t="23391" r="9091"/>
          <a:stretch/>
        </p:blipFill>
        <p:spPr>
          <a:xfrm>
            <a:off x="0" y="-32826"/>
            <a:ext cx="12191980" cy="6857990"/>
          </a:xfrm>
          <a:prstGeom prst="rect">
            <a:avLst/>
          </a:prstGeom>
        </p:spPr>
      </p:pic>
      <p:sp>
        <p:nvSpPr>
          <p:cNvPr id="2" name="Title 1">
            <a:extLst>
              <a:ext uri="{FF2B5EF4-FFF2-40B4-BE49-F238E27FC236}">
                <a16:creationId xmlns="" xmlns:a16="http://schemas.microsoft.com/office/drawing/2014/main" id="{3D30D32A-359B-41BB-9746-2CF3A21EEFFC}"/>
              </a:ext>
            </a:extLst>
          </p:cNvPr>
          <p:cNvSpPr>
            <a:spLocks noGrp="1"/>
          </p:cNvSpPr>
          <p:nvPr>
            <p:ph type="ctrTitle"/>
          </p:nvPr>
        </p:nvSpPr>
        <p:spPr>
          <a:xfrm>
            <a:off x="716386" y="5537930"/>
            <a:ext cx="10012809" cy="1320070"/>
          </a:xfrm>
        </p:spPr>
        <p:txBody>
          <a:bodyPr>
            <a:normAutofit fontScale="90000"/>
          </a:bodyPr>
          <a:lstStyle/>
          <a:p>
            <a:pPr algn="ctr"/>
            <a:r>
              <a:rPr lang="en-US" dirty="0" smtClean="0"/>
              <a:t>aMIGO: </a:t>
            </a:r>
            <a:r>
              <a:rPr lang="en-US" sz="4400" dirty="0" smtClean="0"/>
              <a:t>COGNITVE-BEHAVIOURAL THERAPY CHATBOT</a:t>
            </a:r>
            <a:endParaRPr lang="ru-RU" sz="4400" dirty="0"/>
          </a:p>
        </p:txBody>
      </p:sp>
      <p:sp>
        <p:nvSpPr>
          <p:cNvPr id="20" name="Rectangle 19">
            <a:extLst>
              <a:ext uri="{FF2B5EF4-FFF2-40B4-BE49-F238E27FC236}">
                <a16:creationId xmlns="" xmlns:a16="http://schemas.microsoft.com/office/drawing/2014/main" id="{318E9D62-7BA3-4D5E-8915-0D0E8661E3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321970" y="-32826"/>
            <a:ext cx="11294774" cy="5570756"/>
          </a:xfrm>
          <a:prstGeom prst="rect">
            <a:avLst/>
          </a:prstGeom>
          <a:noFill/>
        </p:spPr>
        <p:txBody>
          <a:bodyPr wrap="square" rtlCol="0">
            <a:spAutoFit/>
          </a:bodyPr>
          <a:lstStyle/>
          <a:p>
            <a:pPr algn="ctr"/>
            <a:r>
              <a:rPr lang="en-ZW" b="1" dirty="0"/>
              <a:t>A</a:t>
            </a:r>
            <a:r>
              <a:rPr lang="en-ZW" b="1" dirty="0" smtClean="0"/>
              <a:t> capstone thesis submitted in partial fulfilment of the requirements for the degree of:</a:t>
            </a:r>
          </a:p>
          <a:p>
            <a:pPr algn="ctr"/>
            <a:r>
              <a:rPr lang="en-ZW" dirty="0" smtClean="0"/>
              <a:t>BACHELOR OF TECHNOLOGY in SOFTWARE ENGINEERING</a:t>
            </a:r>
          </a:p>
          <a:p>
            <a:pPr algn="ctr"/>
            <a:r>
              <a:rPr lang="en-ZW" dirty="0" smtClean="0"/>
              <a:t>By</a:t>
            </a:r>
          </a:p>
          <a:p>
            <a:pPr algn="ctr"/>
            <a:r>
              <a:rPr lang="en-ZW" sz="2000" b="1" dirty="0" smtClean="0"/>
              <a:t>TAPIWA S. ZENGEYA</a:t>
            </a:r>
          </a:p>
          <a:p>
            <a:pPr algn="ctr"/>
            <a:r>
              <a:rPr lang="en-ZW" dirty="0" smtClean="0"/>
              <a:t>H170170Q</a:t>
            </a:r>
          </a:p>
          <a:p>
            <a:pPr algn="ctr"/>
            <a:r>
              <a:rPr lang="en-ZW" dirty="0" smtClean="0">
                <a:hlinkClick r:id="rId5"/>
              </a:rPr>
              <a:t>mr.tapiwazengeya@gmail.com</a:t>
            </a:r>
            <a:endParaRPr lang="en-ZW" dirty="0"/>
          </a:p>
          <a:p>
            <a:pPr algn="ctr"/>
            <a:r>
              <a:rPr lang="en-ZW" sz="1400" dirty="0" smtClean="0"/>
              <a:t>Under the guidance of</a:t>
            </a:r>
          </a:p>
          <a:p>
            <a:pPr algn="ctr"/>
            <a:r>
              <a:rPr lang="en-ZW" b="1" dirty="0" err="1" smtClean="0"/>
              <a:t>Eng</a:t>
            </a:r>
            <a:r>
              <a:rPr lang="en-ZW" b="1" dirty="0" smtClean="0"/>
              <a:t> M. MUTANDAVARI</a:t>
            </a:r>
          </a:p>
          <a:p>
            <a:pPr algn="ctr"/>
            <a:r>
              <a:rPr lang="en-ZW" sz="1600" dirty="0" smtClean="0"/>
              <a:t>LECTURER &amp; PROJECT SUPERVISOR</a:t>
            </a:r>
          </a:p>
          <a:p>
            <a:pPr algn="ctr"/>
            <a:r>
              <a:rPr lang="en-ZW" dirty="0" smtClean="0"/>
              <a:t>     </a:t>
            </a:r>
          </a:p>
          <a:p>
            <a:pPr algn="ctr"/>
            <a:endParaRPr lang="en-ZW" dirty="0"/>
          </a:p>
          <a:p>
            <a:pPr algn="ctr"/>
            <a:endParaRPr lang="en-ZW" dirty="0" smtClean="0"/>
          </a:p>
          <a:p>
            <a:pPr algn="ctr"/>
            <a:endParaRPr lang="en-ZW" dirty="0"/>
          </a:p>
          <a:p>
            <a:pPr algn="ctr"/>
            <a:endParaRPr lang="en-ZW" dirty="0" smtClean="0"/>
          </a:p>
          <a:p>
            <a:pPr algn="ctr"/>
            <a:endParaRPr lang="en-ZW" dirty="0"/>
          </a:p>
          <a:p>
            <a:pPr algn="ctr"/>
            <a:r>
              <a:rPr lang="en-ZW" dirty="0" smtClean="0"/>
              <a:t>School of Information Science and Technology</a:t>
            </a:r>
          </a:p>
          <a:p>
            <a:pPr algn="ctr"/>
            <a:r>
              <a:rPr lang="en-ZW" dirty="0" smtClean="0"/>
              <a:t>Harare Institute of Technology</a:t>
            </a:r>
          </a:p>
          <a:p>
            <a:pPr algn="ctr"/>
            <a:r>
              <a:rPr lang="en-ZW" dirty="0" smtClean="0"/>
              <a:t>BE227, Ganges Road, Belvedere</a:t>
            </a:r>
          </a:p>
          <a:p>
            <a:pPr algn="ctr"/>
            <a:r>
              <a:rPr lang="en-ZW" dirty="0" smtClean="0"/>
              <a:t>Harare</a:t>
            </a:r>
          </a:p>
          <a:p>
            <a:pPr algn="ctr"/>
            <a:endParaRPr lang="en-ZW" dirty="0"/>
          </a:p>
        </p:txBody>
      </p:sp>
      <p:pic>
        <p:nvPicPr>
          <p:cNvPr id="9" name="Google Shape;31;p1" descr="Image result for HIT zimbabwe"/>
          <p:cNvPicPr/>
          <p:nvPr/>
        </p:nvPicPr>
        <p:blipFill>
          <a:blip r:embed="rId6"/>
          <a:stretch/>
        </p:blipFill>
        <p:spPr>
          <a:xfrm>
            <a:off x="4024647" y="2423813"/>
            <a:ext cx="3889420" cy="1635617"/>
          </a:xfrm>
          <a:prstGeom prst="rect">
            <a:avLst/>
          </a:prstGeom>
          <a:ln>
            <a:noFill/>
          </a:ln>
        </p:spPr>
      </p:pic>
    </p:spTree>
    <p:extLst>
      <p:ext uri="{BB962C8B-B14F-4D97-AF65-F5344CB8AC3E}">
        <p14:creationId xmlns:p14="http://schemas.microsoft.com/office/powerpoint/2010/main" val="19300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4174D3-6B10-409E-9110-EEBEAA7E38C0}"/>
              </a:ext>
            </a:extLst>
          </p:cNvPr>
          <p:cNvSpPr>
            <a:spLocks noGrp="1"/>
          </p:cNvSpPr>
          <p:nvPr>
            <p:ph type="title"/>
          </p:nvPr>
        </p:nvSpPr>
        <p:spPr>
          <a:xfrm>
            <a:off x="650668" y="629266"/>
            <a:ext cx="4802031" cy="1641986"/>
          </a:xfrm>
        </p:spPr>
        <p:txBody>
          <a:bodyPr>
            <a:normAutofit/>
          </a:bodyPr>
          <a:lstStyle/>
          <a:p>
            <a:r>
              <a:rPr lang="en-US" dirty="0" smtClean="0"/>
              <a:t>Project </a:t>
            </a:r>
            <a:br>
              <a:rPr lang="en-US" dirty="0" smtClean="0"/>
            </a:br>
            <a:r>
              <a:rPr lang="en-US" dirty="0" smtClean="0"/>
              <a:t>Overview</a:t>
            </a:r>
            <a:endParaRPr lang="en-US" dirty="0"/>
          </a:p>
        </p:txBody>
      </p:sp>
      <p:pic>
        <p:nvPicPr>
          <p:cNvPr id="18" name="Picture 17" descr="abstract image">
            <a:extLst>
              <a:ext uri="{FF2B5EF4-FFF2-40B4-BE49-F238E27FC236}">
                <a16:creationId xmlns="" xmlns:a16="http://schemas.microsoft.com/office/drawing/2014/main" id="{D4405318-CC16-40AE-BFE1-B9E42D20DF34}"/>
              </a:ext>
            </a:extLst>
          </p:cNvPr>
          <p:cNvPicPr>
            <a:picLocks noChangeAspect="1"/>
          </p:cNvPicPr>
          <p:nvPr/>
        </p:nvPicPr>
        <p:blipFill rotWithShape="1">
          <a:blip r:embed="rId4">
            <a:extLst/>
          </a:blip>
          <a:srcRect l="22999" r="23682"/>
          <a:stretch/>
        </p:blipFill>
        <p:spPr>
          <a:xfrm>
            <a:off x="6097588" y="10"/>
            <a:ext cx="6094412" cy="6857990"/>
          </a:xfrm>
          <a:prstGeom prst="rect">
            <a:avLst/>
          </a:prstGeom>
        </p:spPr>
      </p:pic>
      <p:sp>
        <p:nvSpPr>
          <p:cNvPr id="78" name="Rectangle 77">
            <a:extLst>
              <a:ext uri="{FF2B5EF4-FFF2-40B4-BE49-F238E27FC236}">
                <a16:creationId xmlns="" xmlns:a16="http://schemas.microsoft.com/office/drawing/2014/main" id="{7527E565-DE8D-445C-9879-AD1D04415A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3667414260"/>
              </p:ext>
            </p:extLst>
          </p:nvPr>
        </p:nvGraphicFramePr>
        <p:xfrm>
          <a:off x="650668" y="2438400"/>
          <a:ext cx="4802031" cy="3809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928" y="130746"/>
            <a:ext cx="9404723" cy="1054110"/>
          </a:xfrm>
        </p:spPr>
        <p:txBody>
          <a:bodyPr/>
          <a:lstStyle/>
          <a:p>
            <a:r>
              <a:rPr lang="en-ZW" b="1" u="sng" dirty="0" smtClean="0">
                <a:solidFill>
                  <a:schemeClr val="tx1"/>
                </a:solidFill>
                <a:effectLst>
                  <a:outerShdw blurRad="38100" dist="38100" dir="2700000" algn="tl">
                    <a:srgbClr val="000000">
                      <a:alpha val="43137"/>
                    </a:srgbClr>
                  </a:outerShdw>
                </a:effectLst>
              </a:rPr>
              <a:t>Introduction</a:t>
            </a:r>
            <a:endParaRPr lang="en-ZW" b="1" u="sng"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93184" y="1184856"/>
            <a:ext cx="11745532" cy="5673144"/>
          </a:xfrm>
        </p:spPr>
        <p:txBody>
          <a:bodyPr>
            <a:normAutofit/>
          </a:bodyPr>
          <a:lstStyle/>
          <a:p>
            <a:r>
              <a:rPr lang="en-US" sz="2600" dirty="0"/>
              <a:t>There has been increased concerns over mental health problems in Zimbabwe and all over the world.  Recent spikes in cases related to mental health issues have been caused by effects of covid19, loss of loved ones, the lockdown measures and more</a:t>
            </a:r>
            <a:r>
              <a:rPr lang="en-US" sz="2600" dirty="0" smtClean="0"/>
              <a:t>.</a:t>
            </a:r>
          </a:p>
          <a:p>
            <a:endParaRPr lang="en-US" sz="2600" dirty="0"/>
          </a:p>
          <a:p>
            <a:r>
              <a:rPr lang="en-US" sz="2600" dirty="0"/>
              <a:t>This led to a lot of people failing to cope with these effects and spiraling into anxiety and depression, unfortunately, health facilities that can help people to cope with such issues are expensive and there is a stigma associated with people going for therapy especially in Zimbabwe. There are also other issues that render them limited such as bookings of sessions, because anxiety and depression can hit at any time yet that person hasn’t booked a session. It leaves them vulnerable to the effects of mental health issues</a:t>
            </a:r>
            <a:r>
              <a:rPr lang="en-US" sz="2600" dirty="0" smtClean="0"/>
              <a:t>.</a:t>
            </a:r>
          </a:p>
          <a:p>
            <a:endParaRPr lang="en-US" sz="2600" dirty="0" smtClean="0"/>
          </a:p>
          <a:p>
            <a:endParaRPr lang="en-US" dirty="0" smtClean="0">
              <a:solidFill>
                <a:schemeClr val="bg1"/>
              </a:solidFill>
            </a:endParaRPr>
          </a:p>
          <a:p>
            <a:endParaRPr lang="en-ZW" dirty="0"/>
          </a:p>
        </p:txBody>
      </p:sp>
    </p:spTree>
    <p:extLst>
      <p:ext uri="{BB962C8B-B14F-4D97-AF65-F5344CB8AC3E}">
        <p14:creationId xmlns:p14="http://schemas.microsoft.com/office/powerpoint/2010/main" val="3592265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W" dirty="0" err="1" smtClean="0"/>
              <a:t>Cont</a:t>
            </a:r>
            <a:r>
              <a:rPr lang="en-ZW" dirty="0" smtClean="0"/>
              <a:t>…</a:t>
            </a:r>
            <a:endParaRPr lang="en-ZW" dirty="0"/>
          </a:p>
        </p:txBody>
      </p:sp>
      <p:sp>
        <p:nvSpPr>
          <p:cNvPr id="3" name="Content Placeholder 2"/>
          <p:cNvSpPr>
            <a:spLocks noGrp="1"/>
          </p:cNvSpPr>
          <p:nvPr>
            <p:ph idx="1"/>
          </p:nvPr>
        </p:nvSpPr>
        <p:spPr>
          <a:xfrm>
            <a:off x="257577" y="2052918"/>
            <a:ext cx="11706895" cy="4195481"/>
          </a:xfrm>
        </p:spPr>
        <p:txBody>
          <a:bodyPr/>
          <a:lstStyle/>
          <a:p>
            <a:r>
              <a:rPr lang="en-US" sz="2800" b="1" dirty="0"/>
              <a:t>This project aims to provide people facing mental health issues with cognitive behavioral therapy advice and information </a:t>
            </a:r>
            <a:r>
              <a:rPr lang="en-US" sz="2800" b="1" dirty="0" smtClean="0"/>
              <a:t>on mental health at </a:t>
            </a:r>
            <a:r>
              <a:rPr lang="en-US" sz="2800" b="1" dirty="0"/>
              <a:t>anytime of day.  </a:t>
            </a:r>
            <a:endParaRPr lang="en-US" sz="2800" b="1" dirty="0" smtClean="0"/>
          </a:p>
          <a:p>
            <a:r>
              <a:rPr lang="en-US" sz="2800" b="1" dirty="0" smtClean="0"/>
              <a:t>It </a:t>
            </a:r>
            <a:r>
              <a:rPr lang="en-US" sz="2800" b="1" dirty="0"/>
              <a:t>also goes further to provide information for local therapy resources such as hotlines and emergency lines when a critical conditions arise.</a:t>
            </a:r>
          </a:p>
          <a:p>
            <a:endParaRPr lang="en-ZW" dirty="0"/>
          </a:p>
        </p:txBody>
      </p:sp>
    </p:spTree>
    <p:extLst>
      <p:ext uri="{BB962C8B-B14F-4D97-AF65-F5344CB8AC3E}">
        <p14:creationId xmlns:p14="http://schemas.microsoft.com/office/powerpoint/2010/main" val="374187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3DC570-72AC-45BE-BB60-458EBBAC8C19}"/>
              </a:ext>
            </a:extLst>
          </p:cNvPr>
          <p:cNvSpPr>
            <a:spLocks noGrp="1"/>
          </p:cNvSpPr>
          <p:nvPr>
            <p:ph type="title"/>
          </p:nvPr>
        </p:nvSpPr>
        <p:spPr>
          <a:xfrm>
            <a:off x="734134" y="472345"/>
            <a:ext cx="9404723" cy="1400530"/>
          </a:xfrm>
        </p:spPr>
        <p:txBody>
          <a:bodyPr/>
          <a:lstStyle/>
          <a:p>
            <a:r>
              <a:rPr lang="en-US" b="1" u="sng" dirty="0" smtClean="0"/>
              <a:t>Objectives</a:t>
            </a:r>
            <a:endParaRPr lang="ru-RU" b="1" u="sng" dirty="0"/>
          </a:p>
        </p:txBody>
      </p:sp>
      <p:sp>
        <p:nvSpPr>
          <p:cNvPr id="3" name="Content Placeholder 2"/>
          <p:cNvSpPr>
            <a:spLocks noGrp="1"/>
          </p:cNvSpPr>
          <p:nvPr>
            <p:ph idx="1"/>
          </p:nvPr>
        </p:nvSpPr>
        <p:spPr>
          <a:xfrm>
            <a:off x="592428" y="1712890"/>
            <a:ext cx="11101589" cy="4535509"/>
          </a:xfrm>
        </p:spPr>
        <p:txBody>
          <a:bodyPr/>
          <a:lstStyle/>
          <a:p>
            <a:r>
              <a:rPr lang="en-ZW" sz="2400" dirty="0" smtClean="0"/>
              <a:t>To develop a chatbot that gives CBT therapy advice.</a:t>
            </a:r>
          </a:p>
          <a:p>
            <a:pPr marL="0" indent="0">
              <a:buNone/>
            </a:pPr>
            <a:endParaRPr lang="en-ZW" sz="2400" dirty="0" smtClean="0"/>
          </a:p>
          <a:p>
            <a:r>
              <a:rPr lang="en-ZW" sz="2400" dirty="0" smtClean="0"/>
              <a:t>To provide </a:t>
            </a:r>
            <a:r>
              <a:rPr lang="en-ZW" sz="2400" dirty="0" smtClean="0"/>
              <a:t>awareness on mental health. </a:t>
            </a:r>
          </a:p>
          <a:p>
            <a:pPr marL="0" indent="0">
              <a:buNone/>
            </a:pPr>
            <a:endParaRPr lang="en-ZW" sz="2400" dirty="0" smtClean="0"/>
          </a:p>
          <a:p>
            <a:r>
              <a:rPr lang="en-ZW" sz="2400" dirty="0" smtClean="0"/>
              <a:t>To develop a chatbot that is available 24/7</a:t>
            </a:r>
          </a:p>
          <a:p>
            <a:pPr marL="0" indent="0">
              <a:buNone/>
            </a:pPr>
            <a:endParaRPr lang="en-ZW" sz="2400" dirty="0" smtClean="0"/>
          </a:p>
          <a:p>
            <a:r>
              <a:rPr lang="en-ZW" sz="2400" dirty="0" smtClean="0"/>
              <a:t>To develop an interface that can be accessed on any device efficiently</a:t>
            </a:r>
          </a:p>
          <a:p>
            <a:endParaRPr lang="en-ZW" dirty="0"/>
          </a:p>
        </p:txBody>
      </p:sp>
    </p:spTree>
    <p:extLst>
      <p:ext uri="{BB962C8B-B14F-4D97-AF65-F5344CB8AC3E}">
        <p14:creationId xmlns:p14="http://schemas.microsoft.com/office/powerpoint/2010/main" val="70285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W" b="1" u="sng" dirty="0" smtClean="0"/>
              <a:t>Methodology</a:t>
            </a:r>
            <a:endParaRPr lang="en-ZW" b="1" u="sng" dirty="0"/>
          </a:p>
        </p:txBody>
      </p:sp>
      <p:sp>
        <p:nvSpPr>
          <p:cNvPr id="3" name="Content Placeholder 2"/>
          <p:cNvSpPr>
            <a:spLocks noGrp="1"/>
          </p:cNvSpPr>
          <p:nvPr>
            <p:ph idx="1"/>
          </p:nvPr>
        </p:nvSpPr>
        <p:spPr>
          <a:xfrm>
            <a:off x="360608" y="1455314"/>
            <a:ext cx="11217499" cy="5215942"/>
          </a:xfrm>
        </p:spPr>
        <p:txBody>
          <a:bodyPr>
            <a:normAutofit/>
          </a:bodyPr>
          <a:lstStyle/>
          <a:p>
            <a:r>
              <a:rPr lang="en-ZW" sz="2400" dirty="0" smtClean="0"/>
              <a:t>User enters input on web interface.</a:t>
            </a:r>
          </a:p>
          <a:p>
            <a:endParaRPr lang="en-ZW" sz="2400" dirty="0" smtClean="0"/>
          </a:p>
          <a:p>
            <a:r>
              <a:rPr lang="en-ZW" sz="2400" dirty="0" smtClean="0"/>
              <a:t>NLTK and </a:t>
            </a:r>
            <a:r>
              <a:rPr lang="en-ZW" sz="2400" dirty="0" err="1"/>
              <a:t>L</a:t>
            </a:r>
            <a:r>
              <a:rPr lang="en-ZW" sz="2400" dirty="0" err="1" smtClean="0"/>
              <a:t>emmatizers</a:t>
            </a:r>
            <a:r>
              <a:rPr lang="en-ZW" sz="2400" dirty="0" smtClean="0"/>
              <a:t> used to convert input words into tokens.</a:t>
            </a:r>
          </a:p>
          <a:p>
            <a:endParaRPr lang="en-ZW" sz="2400" dirty="0" smtClean="0"/>
          </a:p>
          <a:p>
            <a:r>
              <a:rPr lang="en-ZW" sz="2400" dirty="0" smtClean="0"/>
              <a:t>Tokens fed to Sequential Keras Neural Network Model which matches the intent patterns to the response patterns.</a:t>
            </a:r>
          </a:p>
          <a:p>
            <a:endParaRPr lang="en-ZW" sz="2400" dirty="0" smtClean="0"/>
          </a:p>
          <a:p>
            <a:r>
              <a:rPr lang="en-ZW" sz="2400" dirty="0" smtClean="0"/>
              <a:t>Model returns appropriate response, shown as a reply.</a:t>
            </a:r>
            <a:endParaRPr lang="en-ZW" sz="2400" dirty="0"/>
          </a:p>
        </p:txBody>
      </p:sp>
    </p:spTree>
    <p:extLst>
      <p:ext uri="{BB962C8B-B14F-4D97-AF65-F5344CB8AC3E}">
        <p14:creationId xmlns:p14="http://schemas.microsoft.com/office/powerpoint/2010/main" val="428605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86685"/>
          </a:xfrm>
        </p:spPr>
        <p:txBody>
          <a:bodyPr/>
          <a:lstStyle/>
          <a:p>
            <a:r>
              <a:rPr lang="en-ZW" b="1" u="sng" dirty="0" smtClean="0"/>
              <a:t>Training Results</a:t>
            </a:r>
            <a:endParaRPr lang="en-ZW" b="1"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777" y="1449978"/>
            <a:ext cx="9888583" cy="5076502"/>
          </a:xfrm>
          <a:prstGeom prst="rect">
            <a:avLst/>
          </a:prstGeom>
        </p:spPr>
      </p:pic>
    </p:spTree>
    <p:extLst>
      <p:ext uri="{BB962C8B-B14F-4D97-AF65-F5344CB8AC3E}">
        <p14:creationId xmlns:p14="http://schemas.microsoft.com/office/powerpoint/2010/main" val="605199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8819861" cy="925321"/>
          </a:xfrm>
        </p:spPr>
        <p:txBody>
          <a:bodyPr/>
          <a:lstStyle/>
          <a:p>
            <a:r>
              <a:rPr lang="en-ZW" b="1" u="sng" dirty="0" smtClean="0"/>
              <a:t>Conclusion and Future Works</a:t>
            </a:r>
            <a:endParaRPr lang="en-ZW" b="1" u="sng" dirty="0"/>
          </a:p>
        </p:txBody>
      </p:sp>
      <p:sp>
        <p:nvSpPr>
          <p:cNvPr id="3" name="Content Placeholder 2"/>
          <p:cNvSpPr>
            <a:spLocks noGrp="1"/>
          </p:cNvSpPr>
          <p:nvPr>
            <p:ph idx="1"/>
          </p:nvPr>
        </p:nvSpPr>
        <p:spPr>
          <a:xfrm>
            <a:off x="646111" y="1872613"/>
            <a:ext cx="10558509" cy="4566824"/>
          </a:xfrm>
        </p:spPr>
        <p:txBody>
          <a:bodyPr>
            <a:normAutofit/>
          </a:bodyPr>
          <a:lstStyle/>
          <a:p>
            <a:r>
              <a:rPr lang="en-ZW" sz="2400" dirty="0" smtClean="0"/>
              <a:t>Objectives were met successfully with all components being functional.</a:t>
            </a:r>
          </a:p>
          <a:p>
            <a:pPr marL="0" indent="0">
              <a:buNone/>
            </a:pPr>
            <a:endParaRPr lang="en-ZW" sz="2400" dirty="0" smtClean="0"/>
          </a:p>
          <a:p>
            <a:r>
              <a:rPr lang="en-ZW" sz="2400" dirty="0" smtClean="0"/>
              <a:t>The future works on this system that I recommend are that the Model be able to adapt and update its dataset automatically, using a certified online source established by professionals in the field. This helps the model to be up to date with the mental health topic that is still under intensive study</a:t>
            </a:r>
            <a:endParaRPr lang="en-ZW" sz="2400" dirty="0"/>
          </a:p>
        </p:txBody>
      </p:sp>
    </p:spTree>
    <p:extLst>
      <p:ext uri="{BB962C8B-B14F-4D97-AF65-F5344CB8AC3E}">
        <p14:creationId xmlns:p14="http://schemas.microsoft.com/office/powerpoint/2010/main" val="113648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 xmlns:a16="http://schemas.microsoft.com/office/drawing/2014/main" id="{970C361B-D32E-42E0-A41E-86C3D9AC886F}"/>
              </a:ext>
            </a:extLst>
          </p:cNvPr>
          <p:cNvSpPr>
            <a:spLocks noGrp="1"/>
          </p:cNvSpPr>
          <p:nvPr>
            <p:ph type="ctrTitle"/>
          </p:nvPr>
        </p:nvSpPr>
        <p:spPr>
          <a:xfrm>
            <a:off x="1154955" y="223341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 xmlns:a16="http://schemas.microsoft.com/office/drawing/2014/main" id="{336E726C-3DE4-41AA-88A0-C92B0C34163D}"/>
              </a:ext>
            </a:extLst>
          </p:cNvPr>
          <p:cNvSpPr>
            <a:spLocks noGrp="1"/>
          </p:cNvSpPr>
          <p:nvPr>
            <p:ph type="subTitle" idx="1"/>
          </p:nvPr>
        </p:nvSpPr>
        <p:spPr>
          <a:xfrm>
            <a:off x="1154955" y="5562991"/>
            <a:ext cx="8825658" cy="861420"/>
          </a:xfrm>
        </p:spPr>
        <p:txBody>
          <a:bodyPr>
            <a:normAutofit/>
          </a:bodyPr>
          <a:lstStyle/>
          <a:p>
            <a:r>
              <a:rPr lang="en-US" dirty="0" err="1" smtClean="0"/>
              <a:t>Tapiwa</a:t>
            </a:r>
            <a:r>
              <a:rPr lang="en-US" dirty="0" smtClean="0"/>
              <a:t> </a:t>
            </a:r>
            <a:r>
              <a:rPr lang="en-US" dirty="0" err="1" smtClean="0"/>
              <a:t>simbarashe</a:t>
            </a:r>
            <a:r>
              <a:rPr lang="en-US" dirty="0" smtClean="0"/>
              <a:t> </a:t>
            </a:r>
            <a:r>
              <a:rPr lang="en-US" dirty="0" err="1" smtClean="0"/>
              <a:t>zengeya</a:t>
            </a:r>
            <a:endParaRPr lang="en-US" dirty="0" smtClean="0"/>
          </a:p>
          <a:p>
            <a:r>
              <a:rPr lang="en-US" dirty="0" smtClean="0"/>
              <a:t>h170170q</a:t>
            </a:r>
            <a:endParaRPr lang="ru-RU" dirty="0"/>
          </a:p>
        </p:txBody>
      </p:sp>
      <p:sp>
        <p:nvSpPr>
          <p:cNvPr id="57" name="Rectangle 56">
            <a:extLst>
              <a:ext uri="{FF2B5EF4-FFF2-40B4-BE49-F238E27FC236}">
                <a16:creationId xmlns="" xmlns:a16="http://schemas.microsoft.com/office/drawing/2014/main" id="{318E9D62-7BA3-4D5E-8915-0D0E8661E3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p:cNvSpPr txBox="1"/>
          <p:nvPr/>
        </p:nvSpPr>
        <p:spPr>
          <a:xfrm>
            <a:off x="2859110" y="368660"/>
            <a:ext cx="5743978" cy="2862322"/>
          </a:xfrm>
          <a:prstGeom prst="rect">
            <a:avLst/>
          </a:prstGeom>
          <a:noFill/>
        </p:spPr>
        <p:txBody>
          <a:bodyPr wrap="square" rtlCol="0">
            <a:spAutoFit/>
          </a:bodyPr>
          <a:lstStyle/>
          <a:p>
            <a:r>
              <a:rPr lang="en-ZW" dirty="0" smtClean="0"/>
              <a:t>During the course of the year, working on this project, it has opened my eyes to a problem that is known all over but has minimal efforts from the general public in resolving. Mental Health is a silent and slow killer of not only the brain but of all areas of our lives.  So apart from taking care of our own mental health, let us safeguard that of our loved ones and our neighbours.</a:t>
            </a:r>
          </a:p>
          <a:p>
            <a:endParaRPr lang="en-ZW" dirty="0"/>
          </a:p>
          <a:p>
            <a:r>
              <a:rPr lang="en-ZW" dirty="0" smtClean="0"/>
              <a:t>Visit friendshipbenchzimbabwe.org</a:t>
            </a:r>
            <a:endParaRPr lang="en-ZW" dirty="0"/>
          </a:p>
        </p:txBody>
      </p:sp>
    </p:spTree>
    <p:extLst>
      <p:ext uri="{BB962C8B-B14F-4D97-AF65-F5344CB8AC3E}">
        <p14:creationId xmlns:p14="http://schemas.microsoft.com/office/powerpoint/2010/main" val="5107679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F4172B9F-030A-4864-9C8F-117B052D02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3.xml><?xml version="1.0" encoding="utf-8"?>
<ds:datastoreItem xmlns:ds="http://schemas.openxmlformats.org/officeDocument/2006/customXml" ds:itemID="{48C54328-0E3E-40FC-9B9C-E60E585EE03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Digital design</Template>
  <TotalTime>0</TotalTime>
  <Words>511</Words>
  <Application>Microsoft Office PowerPoint</Application>
  <PresentationFormat>Widescreen</PresentationFormat>
  <Paragraphs>65</Paragraphs>
  <Slides>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 3</vt:lpstr>
      <vt:lpstr>Ion</vt:lpstr>
      <vt:lpstr>aMIGO: COGNITVE-BEHAVIOURAL THERAPY CHATBOT</vt:lpstr>
      <vt:lpstr>Project  Overview</vt:lpstr>
      <vt:lpstr>Introduction</vt:lpstr>
      <vt:lpstr>Cont…</vt:lpstr>
      <vt:lpstr>Objectives</vt:lpstr>
      <vt:lpstr>Methodology</vt:lpstr>
      <vt:lpstr>Training Results</vt:lpstr>
      <vt:lpstr>Conclusion and Future Works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aMIGO: Cognitive-Behavioural Therapy Chatbot</dc:title>
  <dc:creator/>
  <cp:lastModifiedBy/>
  <cp:revision>1</cp:revision>
  <dcterms:created xsi:type="dcterms:W3CDTF">2022-05-29T21:50:39Z</dcterms:created>
  <dcterms:modified xsi:type="dcterms:W3CDTF">2022-06-22T08:13:10Z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